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8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71" d="100"/>
          <a:sy n="171" d="100"/>
        </p:scale>
        <p:origin x="1600" y="-2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38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04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27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0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3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8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30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8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5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6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6F61-26D7-494F-994F-527A9B2457EB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72E6F-599E-2947-8C9C-B271AC1A0E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2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ED16AF0-F2C4-F509-1CAE-0ACF517CC922}"/>
              </a:ext>
            </a:extLst>
          </p:cNvPr>
          <p:cNvSpPr/>
          <p:nvPr/>
        </p:nvSpPr>
        <p:spPr>
          <a:xfrm>
            <a:off x="189186" y="166993"/>
            <a:ext cx="6479628" cy="460375"/>
          </a:xfrm>
          <a:custGeom>
            <a:avLst/>
            <a:gdLst>
              <a:gd name="connsiteX0" fmla="*/ 0 w 6479628"/>
              <a:gd name="connsiteY0" fmla="*/ 76731 h 460375"/>
              <a:gd name="connsiteX1" fmla="*/ 76731 w 6479628"/>
              <a:gd name="connsiteY1" fmla="*/ 0 h 460375"/>
              <a:gd name="connsiteX2" fmla="*/ 646086 w 6479628"/>
              <a:gd name="connsiteY2" fmla="*/ 0 h 460375"/>
              <a:gd name="connsiteX3" fmla="*/ 1088918 w 6479628"/>
              <a:gd name="connsiteY3" fmla="*/ 0 h 460375"/>
              <a:gd name="connsiteX4" fmla="*/ 1784796 w 6479628"/>
              <a:gd name="connsiteY4" fmla="*/ 0 h 460375"/>
              <a:gd name="connsiteX5" fmla="*/ 2290889 w 6479628"/>
              <a:gd name="connsiteY5" fmla="*/ 0 h 460375"/>
              <a:gd name="connsiteX6" fmla="*/ 2733721 w 6479628"/>
              <a:gd name="connsiteY6" fmla="*/ 0 h 460375"/>
              <a:gd name="connsiteX7" fmla="*/ 3239814 w 6479628"/>
              <a:gd name="connsiteY7" fmla="*/ 0 h 460375"/>
              <a:gd name="connsiteX8" fmla="*/ 3935692 w 6479628"/>
              <a:gd name="connsiteY8" fmla="*/ 0 h 460375"/>
              <a:gd name="connsiteX9" fmla="*/ 4441786 w 6479628"/>
              <a:gd name="connsiteY9" fmla="*/ 0 h 460375"/>
              <a:gd name="connsiteX10" fmla="*/ 4884617 w 6479628"/>
              <a:gd name="connsiteY10" fmla="*/ 0 h 460375"/>
              <a:gd name="connsiteX11" fmla="*/ 5390710 w 6479628"/>
              <a:gd name="connsiteY11" fmla="*/ 0 h 460375"/>
              <a:gd name="connsiteX12" fmla="*/ 6402897 w 6479628"/>
              <a:gd name="connsiteY12" fmla="*/ 0 h 460375"/>
              <a:gd name="connsiteX13" fmla="*/ 6479628 w 6479628"/>
              <a:gd name="connsiteY13" fmla="*/ 76731 h 460375"/>
              <a:gd name="connsiteX14" fmla="*/ 6479628 w 6479628"/>
              <a:gd name="connsiteY14" fmla="*/ 383644 h 460375"/>
              <a:gd name="connsiteX15" fmla="*/ 6402897 w 6479628"/>
              <a:gd name="connsiteY15" fmla="*/ 460375 h 460375"/>
              <a:gd name="connsiteX16" fmla="*/ 5960065 w 6479628"/>
              <a:gd name="connsiteY16" fmla="*/ 460375 h 460375"/>
              <a:gd name="connsiteX17" fmla="*/ 5390710 w 6479628"/>
              <a:gd name="connsiteY17" fmla="*/ 460375 h 460375"/>
              <a:gd name="connsiteX18" fmla="*/ 4694832 w 6479628"/>
              <a:gd name="connsiteY18" fmla="*/ 460375 h 460375"/>
              <a:gd name="connsiteX19" fmla="*/ 4188739 w 6479628"/>
              <a:gd name="connsiteY19" fmla="*/ 460375 h 460375"/>
              <a:gd name="connsiteX20" fmla="*/ 3556122 w 6479628"/>
              <a:gd name="connsiteY20" fmla="*/ 460375 h 460375"/>
              <a:gd name="connsiteX21" fmla="*/ 3113291 w 6479628"/>
              <a:gd name="connsiteY21" fmla="*/ 460375 h 460375"/>
              <a:gd name="connsiteX22" fmla="*/ 2354151 w 6479628"/>
              <a:gd name="connsiteY22" fmla="*/ 460375 h 460375"/>
              <a:gd name="connsiteX23" fmla="*/ 1721534 w 6479628"/>
              <a:gd name="connsiteY23" fmla="*/ 460375 h 460375"/>
              <a:gd name="connsiteX24" fmla="*/ 962394 w 6479628"/>
              <a:gd name="connsiteY24" fmla="*/ 460375 h 460375"/>
              <a:gd name="connsiteX25" fmla="*/ 76731 w 6479628"/>
              <a:gd name="connsiteY25" fmla="*/ 460375 h 460375"/>
              <a:gd name="connsiteX26" fmla="*/ 0 w 6479628"/>
              <a:gd name="connsiteY26" fmla="*/ 383644 h 460375"/>
              <a:gd name="connsiteX27" fmla="*/ 0 w 6479628"/>
              <a:gd name="connsiteY27" fmla="*/ 76731 h 46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479628" h="460375" fill="none" extrusionOk="0">
                <a:moveTo>
                  <a:pt x="0" y="76731"/>
                </a:moveTo>
                <a:cubicBezTo>
                  <a:pt x="-253" y="29103"/>
                  <a:pt x="40562" y="3911"/>
                  <a:pt x="76731" y="0"/>
                </a:cubicBezTo>
                <a:cubicBezTo>
                  <a:pt x="207500" y="17997"/>
                  <a:pt x="474537" y="-17788"/>
                  <a:pt x="646086" y="0"/>
                </a:cubicBezTo>
                <a:cubicBezTo>
                  <a:pt x="817636" y="17788"/>
                  <a:pt x="988298" y="2017"/>
                  <a:pt x="1088918" y="0"/>
                </a:cubicBezTo>
                <a:cubicBezTo>
                  <a:pt x="1189538" y="-2017"/>
                  <a:pt x="1494491" y="28835"/>
                  <a:pt x="1784796" y="0"/>
                </a:cubicBezTo>
                <a:cubicBezTo>
                  <a:pt x="2075101" y="-28835"/>
                  <a:pt x="2154147" y="23646"/>
                  <a:pt x="2290889" y="0"/>
                </a:cubicBezTo>
                <a:cubicBezTo>
                  <a:pt x="2427631" y="-23646"/>
                  <a:pt x="2544370" y="-18264"/>
                  <a:pt x="2733721" y="0"/>
                </a:cubicBezTo>
                <a:cubicBezTo>
                  <a:pt x="2923072" y="18264"/>
                  <a:pt x="3105520" y="-8982"/>
                  <a:pt x="3239814" y="0"/>
                </a:cubicBezTo>
                <a:cubicBezTo>
                  <a:pt x="3374108" y="8982"/>
                  <a:pt x="3612024" y="-17126"/>
                  <a:pt x="3935692" y="0"/>
                </a:cubicBezTo>
                <a:cubicBezTo>
                  <a:pt x="4259360" y="17126"/>
                  <a:pt x="4305880" y="17371"/>
                  <a:pt x="4441786" y="0"/>
                </a:cubicBezTo>
                <a:cubicBezTo>
                  <a:pt x="4577692" y="-17371"/>
                  <a:pt x="4741680" y="-9279"/>
                  <a:pt x="4884617" y="0"/>
                </a:cubicBezTo>
                <a:cubicBezTo>
                  <a:pt x="5027554" y="9279"/>
                  <a:pt x="5142101" y="13474"/>
                  <a:pt x="5390710" y="0"/>
                </a:cubicBezTo>
                <a:cubicBezTo>
                  <a:pt x="5639319" y="-13474"/>
                  <a:pt x="5942181" y="38974"/>
                  <a:pt x="6402897" y="0"/>
                </a:cubicBezTo>
                <a:cubicBezTo>
                  <a:pt x="6436890" y="1005"/>
                  <a:pt x="6484638" y="39616"/>
                  <a:pt x="6479628" y="76731"/>
                </a:cubicBezTo>
                <a:cubicBezTo>
                  <a:pt x="6474570" y="225726"/>
                  <a:pt x="6487179" y="249826"/>
                  <a:pt x="6479628" y="383644"/>
                </a:cubicBezTo>
                <a:cubicBezTo>
                  <a:pt x="6474942" y="417651"/>
                  <a:pt x="6444364" y="460798"/>
                  <a:pt x="6402897" y="460375"/>
                </a:cubicBezTo>
                <a:cubicBezTo>
                  <a:pt x="6270182" y="482258"/>
                  <a:pt x="6115692" y="441020"/>
                  <a:pt x="5960065" y="460375"/>
                </a:cubicBezTo>
                <a:cubicBezTo>
                  <a:pt x="5804438" y="479730"/>
                  <a:pt x="5597910" y="441638"/>
                  <a:pt x="5390710" y="460375"/>
                </a:cubicBezTo>
                <a:cubicBezTo>
                  <a:pt x="5183511" y="479112"/>
                  <a:pt x="4916076" y="495007"/>
                  <a:pt x="4694832" y="460375"/>
                </a:cubicBezTo>
                <a:cubicBezTo>
                  <a:pt x="4473588" y="425743"/>
                  <a:pt x="4418238" y="458982"/>
                  <a:pt x="4188739" y="460375"/>
                </a:cubicBezTo>
                <a:cubicBezTo>
                  <a:pt x="3959240" y="461768"/>
                  <a:pt x="3846324" y="470573"/>
                  <a:pt x="3556122" y="460375"/>
                </a:cubicBezTo>
                <a:cubicBezTo>
                  <a:pt x="3265920" y="450177"/>
                  <a:pt x="3321701" y="477129"/>
                  <a:pt x="3113291" y="460375"/>
                </a:cubicBezTo>
                <a:cubicBezTo>
                  <a:pt x="2904881" y="443621"/>
                  <a:pt x="2585659" y="491441"/>
                  <a:pt x="2354151" y="460375"/>
                </a:cubicBezTo>
                <a:cubicBezTo>
                  <a:pt x="2122643" y="429309"/>
                  <a:pt x="1996052" y="471845"/>
                  <a:pt x="1721534" y="460375"/>
                </a:cubicBezTo>
                <a:cubicBezTo>
                  <a:pt x="1447016" y="448905"/>
                  <a:pt x="1162874" y="428068"/>
                  <a:pt x="962394" y="460375"/>
                </a:cubicBezTo>
                <a:cubicBezTo>
                  <a:pt x="761914" y="492682"/>
                  <a:pt x="312136" y="418284"/>
                  <a:pt x="76731" y="460375"/>
                </a:cubicBezTo>
                <a:cubicBezTo>
                  <a:pt x="33648" y="459619"/>
                  <a:pt x="1926" y="427572"/>
                  <a:pt x="0" y="383644"/>
                </a:cubicBezTo>
                <a:cubicBezTo>
                  <a:pt x="-782" y="318684"/>
                  <a:pt x="-11976" y="140459"/>
                  <a:pt x="0" y="76731"/>
                </a:cubicBezTo>
                <a:close/>
              </a:path>
              <a:path w="6479628" h="460375" stroke="0" extrusionOk="0">
                <a:moveTo>
                  <a:pt x="0" y="76731"/>
                </a:moveTo>
                <a:cubicBezTo>
                  <a:pt x="-4973" y="31287"/>
                  <a:pt x="24653" y="3641"/>
                  <a:pt x="76731" y="0"/>
                </a:cubicBezTo>
                <a:cubicBezTo>
                  <a:pt x="341307" y="-12310"/>
                  <a:pt x="520670" y="36558"/>
                  <a:pt x="835871" y="0"/>
                </a:cubicBezTo>
                <a:cubicBezTo>
                  <a:pt x="1151072" y="-36558"/>
                  <a:pt x="1281907" y="-17520"/>
                  <a:pt x="1405226" y="0"/>
                </a:cubicBezTo>
                <a:cubicBezTo>
                  <a:pt x="1528545" y="17520"/>
                  <a:pt x="1720063" y="-9782"/>
                  <a:pt x="1911319" y="0"/>
                </a:cubicBezTo>
                <a:cubicBezTo>
                  <a:pt x="2102575" y="9782"/>
                  <a:pt x="2420957" y="21121"/>
                  <a:pt x="2607197" y="0"/>
                </a:cubicBezTo>
                <a:cubicBezTo>
                  <a:pt x="2793437" y="-21121"/>
                  <a:pt x="2977323" y="-22951"/>
                  <a:pt x="3176552" y="0"/>
                </a:cubicBezTo>
                <a:cubicBezTo>
                  <a:pt x="3375781" y="22951"/>
                  <a:pt x="3577260" y="-29018"/>
                  <a:pt x="3935692" y="0"/>
                </a:cubicBezTo>
                <a:cubicBezTo>
                  <a:pt x="4294124" y="29018"/>
                  <a:pt x="4268816" y="-22669"/>
                  <a:pt x="4441786" y="0"/>
                </a:cubicBezTo>
                <a:cubicBezTo>
                  <a:pt x="4614756" y="22669"/>
                  <a:pt x="4849708" y="15068"/>
                  <a:pt x="5200925" y="0"/>
                </a:cubicBezTo>
                <a:cubicBezTo>
                  <a:pt x="5552142" y="-15068"/>
                  <a:pt x="5441495" y="-14979"/>
                  <a:pt x="5643757" y="0"/>
                </a:cubicBezTo>
                <a:cubicBezTo>
                  <a:pt x="5846019" y="14979"/>
                  <a:pt x="6152926" y="28075"/>
                  <a:pt x="6402897" y="0"/>
                </a:cubicBezTo>
                <a:cubicBezTo>
                  <a:pt x="6448748" y="5172"/>
                  <a:pt x="6479929" y="37468"/>
                  <a:pt x="6479628" y="76731"/>
                </a:cubicBezTo>
                <a:cubicBezTo>
                  <a:pt x="6466910" y="200669"/>
                  <a:pt x="6491820" y="252821"/>
                  <a:pt x="6479628" y="383644"/>
                </a:cubicBezTo>
                <a:cubicBezTo>
                  <a:pt x="6483749" y="420905"/>
                  <a:pt x="6443333" y="459624"/>
                  <a:pt x="6402897" y="460375"/>
                </a:cubicBezTo>
                <a:cubicBezTo>
                  <a:pt x="6142329" y="481560"/>
                  <a:pt x="5900887" y="460072"/>
                  <a:pt x="5770280" y="460375"/>
                </a:cubicBezTo>
                <a:cubicBezTo>
                  <a:pt x="5639673" y="460678"/>
                  <a:pt x="5282783" y="481336"/>
                  <a:pt x="5011140" y="460375"/>
                </a:cubicBezTo>
                <a:cubicBezTo>
                  <a:pt x="4739497" y="439414"/>
                  <a:pt x="4635432" y="481867"/>
                  <a:pt x="4378524" y="460375"/>
                </a:cubicBezTo>
                <a:cubicBezTo>
                  <a:pt x="4121616" y="438883"/>
                  <a:pt x="4096164" y="462456"/>
                  <a:pt x="3935692" y="460375"/>
                </a:cubicBezTo>
                <a:cubicBezTo>
                  <a:pt x="3775220" y="458294"/>
                  <a:pt x="3650888" y="470908"/>
                  <a:pt x="3429599" y="460375"/>
                </a:cubicBezTo>
                <a:cubicBezTo>
                  <a:pt x="3208310" y="449842"/>
                  <a:pt x="3008312" y="484550"/>
                  <a:pt x="2670459" y="460375"/>
                </a:cubicBezTo>
                <a:cubicBezTo>
                  <a:pt x="2332606" y="436200"/>
                  <a:pt x="2299829" y="467659"/>
                  <a:pt x="2037842" y="460375"/>
                </a:cubicBezTo>
                <a:cubicBezTo>
                  <a:pt x="1775855" y="453091"/>
                  <a:pt x="1639652" y="459309"/>
                  <a:pt x="1531749" y="460375"/>
                </a:cubicBezTo>
                <a:cubicBezTo>
                  <a:pt x="1423846" y="461441"/>
                  <a:pt x="1027839" y="480237"/>
                  <a:pt x="899133" y="460375"/>
                </a:cubicBezTo>
                <a:cubicBezTo>
                  <a:pt x="770427" y="440513"/>
                  <a:pt x="306809" y="491040"/>
                  <a:pt x="76731" y="460375"/>
                </a:cubicBezTo>
                <a:cubicBezTo>
                  <a:pt x="37012" y="452199"/>
                  <a:pt x="4439" y="430821"/>
                  <a:pt x="0" y="383644"/>
                </a:cubicBezTo>
                <a:cubicBezTo>
                  <a:pt x="-697" y="257785"/>
                  <a:pt x="10020" y="210729"/>
                  <a:pt x="0" y="76731"/>
                </a:cubicBezTo>
                <a:close/>
              </a:path>
            </a:pathLst>
          </a:custGeom>
          <a:solidFill>
            <a:srgbClr val="009E49"/>
          </a:solidFill>
          <a:ln w="47625">
            <a:solidFill>
              <a:srgbClr val="009E4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5D044E8C-C256-58BA-FB63-432BA55EC3F2}"/>
              </a:ext>
            </a:extLst>
          </p:cNvPr>
          <p:cNvSpPr txBox="1"/>
          <p:nvPr/>
        </p:nvSpPr>
        <p:spPr>
          <a:xfrm>
            <a:off x="272501" y="197473"/>
            <a:ext cx="6288328" cy="42989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200" b="1" dirty="0">
                <a:solidFill>
                  <a:srgbClr val="FFFFFF"/>
                </a:solidFill>
                <a:effectLst/>
                <a:latin typeface="Balsamiq Sans" panose="02000603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Guy Fawkes Timeline Quiz</a:t>
            </a:r>
            <a:endParaRPr lang="en-GB" sz="2200" dirty="0">
              <a:solidFill>
                <a:srgbClr val="FFFFFF"/>
              </a:solidFill>
              <a:effectLst/>
              <a:latin typeface="Balsamiq Sans" panose="02000603000000000000" pitchFamily="2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2DBE29-D135-79CF-DE61-4394F4CC7A4C}"/>
              </a:ext>
            </a:extLst>
          </p:cNvPr>
          <p:cNvSpPr txBox="1"/>
          <p:nvPr/>
        </p:nvSpPr>
        <p:spPr>
          <a:xfrm>
            <a:off x="176851" y="657848"/>
            <a:ext cx="64796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itchFamily="2" charset="2"/>
              <a:buChar char=""/>
            </a:pPr>
            <a:r>
              <a:rPr lang="en-GB" sz="12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Guy Fawkes is famous because he took part in a plot to blow up the Houses of Parliament, which has become known as the Gunpowder Plot.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itchFamily="2" charset="2"/>
              <a:buChar char=""/>
            </a:pPr>
            <a:r>
              <a:rPr lang="en-GB" sz="12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The main events in the Gunpowder Plot are shown below.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itchFamily="2" charset="2"/>
              <a:buChar char=""/>
            </a:pPr>
            <a:r>
              <a:rPr lang="en-GB" sz="12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Record each of the dates from the markers that you visit.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itchFamily="2" charset="2"/>
              <a:buChar char=""/>
            </a:pPr>
            <a:r>
              <a:rPr lang="en-GB" sz="12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Now see if you can work out the correct date for each event in the Gunpowder Plot – write the date in the box for each event.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itchFamily="2" charset="2"/>
              <a:buChar char=""/>
            </a:pPr>
            <a:r>
              <a:rPr lang="en-GB" sz="12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Now check your answers at marker 7.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39DE967-DD21-94FE-4A93-02AD5615D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39142"/>
              </p:ext>
            </p:extLst>
          </p:nvPr>
        </p:nvGraphicFramePr>
        <p:xfrm>
          <a:off x="189186" y="2148363"/>
          <a:ext cx="6479628" cy="1153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938">
                  <a:extLst>
                    <a:ext uri="{9D8B030D-6E8A-4147-A177-3AD203B41FA5}">
                      <a16:colId xmlns:a16="http://schemas.microsoft.com/office/drawing/2014/main" val="994269351"/>
                    </a:ext>
                  </a:extLst>
                </a:gridCol>
                <a:gridCol w="1079938">
                  <a:extLst>
                    <a:ext uri="{9D8B030D-6E8A-4147-A177-3AD203B41FA5}">
                      <a16:colId xmlns:a16="http://schemas.microsoft.com/office/drawing/2014/main" val="2799015084"/>
                    </a:ext>
                  </a:extLst>
                </a:gridCol>
                <a:gridCol w="1079938">
                  <a:extLst>
                    <a:ext uri="{9D8B030D-6E8A-4147-A177-3AD203B41FA5}">
                      <a16:colId xmlns:a16="http://schemas.microsoft.com/office/drawing/2014/main" val="3985798761"/>
                    </a:ext>
                  </a:extLst>
                </a:gridCol>
                <a:gridCol w="1079938">
                  <a:extLst>
                    <a:ext uri="{9D8B030D-6E8A-4147-A177-3AD203B41FA5}">
                      <a16:colId xmlns:a16="http://schemas.microsoft.com/office/drawing/2014/main" val="1425255909"/>
                    </a:ext>
                  </a:extLst>
                </a:gridCol>
                <a:gridCol w="1079938">
                  <a:extLst>
                    <a:ext uri="{9D8B030D-6E8A-4147-A177-3AD203B41FA5}">
                      <a16:colId xmlns:a16="http://schemas.microsoft.com/office/drawing/2014/main" val="631074858"/>
                    </a:ext>
                  </a:extLst>
                </a:gridCol>
                <a:gridCol w="1079938">
                  <a:extLst>
                    <a:ext uri="{9D8B030D-6E8A-4147-A177-3AD203B41FA5}">
                      <a16:colId xmlns:a16="http://schemas.microsoft.com/office/drawing/2014/main" val="4163890946"/>
                    </a:ext>
                  </a:extLst>
                </a:gridCol>
              </a:tblGrid>
              <a:tr h="4820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Marker 1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Date: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Marker 2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Date: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Marker 3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Date: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Marker 4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Date: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Marker 5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Date: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Marker 6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Date: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479416"/>
                  </a:ext>
                </a:extLst>
              </a:tr>
              <a:tr h="671294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 dirty="0"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 dirty="0"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3432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1E07AFD-6B22-0B5A-AFD4-D6BAF6263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555929"/>
              </p:ext>
            </p:extLst>
          </p:nvPr>
        </p:nvGraphicFramePr>
        <p:xfrm>
          <a:off x="189186" y="3408680"/>
          <a:ext cx="3075009" cy="154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104">
                  <a:extLst>
                    <a:ext uri="{9D8B030D-6E8A-4147-A177-3AD203B41FA5}">
                      <a16:colId xmlns:a16="http://schemas.microsoft.com/office/drawing/2014/main" val="2159288931"/>
                    </a:ext>
                  </a:extLst>
                </a:gridCol>
                <a:gridCol w="2050905">
                  <a:extLst>
                    <a:ext uri="{9D8B030D-6E8A-4147-A177-3AD203B41FA5}">
                      <a16:colId xmlns:a16="http://schemas.microsoft.com/office/drawing/2014/main" val="2827342944"/>
                    </a:ext>
                  </a:extLst>
                </a:gridCol>
              </a:tblGrid>
              <a:tr h="91948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Guy Fawkes is executed for treason.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08802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33533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A472119-6F65-E89F-6FCF-C9FE3BECD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04930"/>
              </p:ext>
            </p:extLst>
          </p:nvPr>
        </p:nvGraphicFramePr>
        <p:xfrm>
          <a:off x="3592360" y="3408680"/>
          <a:ext cx="3075008" cy="154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104">
                  <a:extLst>
                    <a:ext uri="{9D8B030D-6E8A-4147-A177-3AD203B41FA5}">
                      <a16:colId xmlns:a16="http://schemas.microsoft.com/office/drawing/2014/main" val="2159288931"/>
                    </a:ext>
                  </a:extLst>
                </a:gridCol>
                <a:gridCol w="2050904">
                  <a:extLst>
                    <a:ext uri="{9D8B030D-6E8A-4147-A177-3AD203B41FA5}">
                      <a16:colId xmlns:a16="http://schemas.microsoft.com/office/drawing/2014/main" val="2827342944"/>
                    </a:ext>
                  </a:extLst>
                </a:gridCol>
              </a:tblGrid>
              <a:tr h="960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Lord Monteagle receives a letter warning him not attend the opening of parliament on 5</a:t>
                      </a:r>
                      <a:r>
                        <a:rPr lang="en-GB" sz="1200" b="1" kern="1200" baseline="300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b="1" kern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 November. He shows the letter to King James 1</a:t>
                      </a:r>
                      <a:r>
                        <a:rPr lang="en-GB" sz="1200" b="1" kern="1200" baseline="300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200" b="1" kern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 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08802"/>
                  </a:ext>
                </a:extLst>
              </a:tr>
              <a:tr h="58356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33533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9647BE2-419D-2FED-F92F-6BD5E74DA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56944"/>
              </p:ext>
            </p:extLst>
          </p:nvPr>
        </p:nvGraphicFramePr>
        <p:xfrm>
          <a:off x="189183" y="5174497"/>
          <a:ext cx="3075009" cy="1542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104">
                  <a:extLst>
                    <a:ext uri="{9D8B030D-6E8A-4147-A177-3AD203B41FA5}">
                      <a16:colId xmlns:a16="http://schemas.microsoft.com/office/drawing/2014/main" val="2159288931"/>
                    </a:ext>
                  </a:extLst>
                </a:gridCol>
                <a:gridCol w="2050905">
                  <a:extLst>
                    <a:ext uri="{9D8B030D-6E8A-4147-A177-3AD203B41FA5}">
                      <a16:colId xmlns:a16="http://schemas.microsoft.com/office/drawing/2014/main" val="2827342944"/>
                    </a:ext>
                  </a:extLst>
                </a:gridCol>
              </a:tblGrid>
              <a:tr h="95867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Guy Fawkes meets with fellow plotters in the Duck and Drake pub in London. They discuss their plan to blow up parliament.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08802"/>
                  </a:ext>
                </a:extLst>
              </a:tr>
              <a:tr h="58356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33533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A956677-E9E1-C4A0-A9B2-C6713A0D2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89394"/>
              </p:ext>
            </p:extLst>
          </p:nvPr>
        </p:nvGraphicFramePr>
        <p:xfrm>
          <a:off x="3592360" y="5185594"/>
          <a:ext cx="3075008" cy="154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104">
                  <a:extLst>
                    <a:ext uri="{9D8B030D-6E8A-4147-A177-3AD203B41FA5}">
                      <a16:colId xmlns:a16="http://schemas.microsoft.com/office/drawing/2014/main" val="2159288931"/>
                    </a:ext>
                  </a:extLst>
                </a:gridCol>
                <a:gridCol w="2050904">
                  <a:extLst>
                    <a:ext uri="{9D8B030D-6E8A-4147-A177-3AD203B41FA5}">
                      <a16:colId xmlns:a16="http://schemas.microsoft.com/office/drawing/2014/main" val="2827342944"/>
                    </a:ext>
                  </a:extLst>
                </a:gridCol>
              </a:tblGrid>
              <a:tr h="960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The King orders the Lord Chamberlain carry out a search of the Houses of Parliament.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08802"/>
                  </a:ext>
                </a:extLst>
              </a:tr>
              <a:tr h="58356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33533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2C9227D-4F34-7B99-88BC-622FBD707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95087"/>
              </p:ext>
            </p:extLst>
          </p:nvPr>
        </p:nvGraphicFramePr>
        <p:xfrm>
          <a:off x="189182" y="6946440"/>
          <a:ext cx="3075009" cy="1902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104">
                  <a:extLst>
                    <a:ext uri="{9D8B030D-6E8A-4147-A177-3AD203B41FA5}">
                      <a16:colId xmlns:a16="http://schemas.microsoft.com/office/drawing/2014/main" val="2159288931"/>
                    </a:ext>
                  </a:extLst>
                </a:gridCol>
                <a:gridCol w="2050905">
                  <a:extLst>
                    <a:ext uri="{9D8B030D-6E8A-4147-A177-3AD203B41FA5}">
                      <a16:colId xmlns:a16="http://schemas.microsoft.com/office/drawing/2014/main" val="2827342944"/>
                    </a:ext>
                  </a:extLst>
                </a:gridCol>
              </a:tblGrid>
              <a:tr h="124192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Guy Fawkes is discovered beneath the Houses of Parliament with matches, fuses, and barrels of gunpowder. He is arrested and taken to the Tower of London for questioning.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08802"/>
                  </a:ext>
                </a:extLst>
              </a:tr>
              <a:tr h="66049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33533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05D492F-7342-7DD5-33F0-360783843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94810"/>
              </p:ext>
            </p:extLst>
          </p:nvPr>
        </p:nvGraphicFramePr>
        <p:xfrm>
          <a:off x="3592360" y="6946439"/>
          <a:ext cx="3075008" cy="1902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104">
                  <a:extLst>
                    <a:ext uri="{9D8B030D-6E8A-4147-A177-3AD203B41FA5}">
                      <a16:colId xmlns:a16="http://schemas.microsoft.com/office/drawing/2014/main" val="2159288931"/>
                    </a:ext>
                  </a:extLst>
                </a:gridCol>
                <a:gridCol w="2050904">
                  <a:extLst>
                    <a:ext uri="{9D8B030D-6E8A-4147-A177-3AD203B41FA5}">
                      <a16:colId xmlns:a16="http://schemas.microsoft.com/office/drawing/2014/main" val="2827342944"/>
                    </a:ext>
                  </a:extLst>
                </a:gridCol>
              </a:tblGrid>
              <a:tr h="124192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  <a:ea typeface="+mn-ea"/>
                          <a:cs typeface="+mn-cs"/>
                        </a:rPr>
                        <a:t>The plotters rent a cellar beneath the Houses of Parliament. They hide 36 barrels of gunpowder there.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508802"/>
                  </a:ext>
                </a:extLst>
              </a:tr>
              <a:tr h="66049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Date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88AC1"/>
                          </a:solidFill>
                          <a:effectLst/>
                          <a:latin typeface="Balsamiq Sans" panose="02000603000000000000" pitchFamily="2" charset="77"/>
                        </a:rPr>
                        <a:t> </a:t>
                      </a:r>
                      <a:endParaRPr lang="en-GB" sz="1200" dirty="0">
                        <a:solidFill>
                          <a:srgbClr val="088AC1"/>
                        </a:solidFill>
                        <a:effectLst/>
                        <a:latin typeface="Balsamiq Sans" panose="02000603000000000000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88A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335330"/>
                  </a:ext>
                </a:extLst>
              </a:tr>
            </a:tbl>
          </a:graphicData>
        </a:graphic>
      </p:graphicFrame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70F38EA7-6003-7699-5D89-ECCEEA2D43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t="11941" r="1305" b="6592"/>
          <a:stretch/>
        </p:blipFill>
        <p:spPr>
          <a:xfrm>
            <a:off x="66672" y="8913540"/>
            <a:ext cx="6724656" cy="99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257</Words>
  <Application>Microsoft Macintosh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Arvo</vt:lpstr>
      <vt:lpstr>Balsamiq Sans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McBride (Enrich Education)</dc:creator>
  <cp:lastModifiedBy>John McBride (Enrich Education)</cp:lastModifiedBy>
  <cp:revision>1</cp:revision>
  <dcterms:created xsi:type="dcterms:W3CDTF">2023-10-18T14:47:01Z</dcterms:created>
  <dcterms:modified xsi:type="dcterms:W3CDTF">2023-10-18T14:56:34Z</dcterms:modified>
</cp:coreProperties>
</file>